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1" r:id="rId4"/>
    <p:sldId id="272" r:id="rId5"/>
    <p:sldId id="270" r:id="rId6"/>
    <p:sldId id="269" r:id="rId7"/>
    <p:sldId id="292" r:id="rId8"/>
    <p:sldId id="294" r:id="rId9"/>
    <p:sldId id="293" r:id="rId10"/>
    <p:sldId id="288" r:id="rId11"/>
    <p:sldId id="289" r:id="rId12"/>
  </p:sldIdLst>
  <p:sldSz cx="9144000" cy="6858000" type="screen4x3"/>
  <p:notesSz cx="6669088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st Antje" initials="PA" lastIdx="1" clrIdx="0">
    <p:extLst>
      <p:ext uri="{19B8F6BF-5375-455C-9EA6-DF929625EA0E}">
        <p15:presenceInfo xmlns:p15="http://schemas.microsoft.com/office/powerpoint/2012/main" userId="Post Antje" providerId="None"/>
      </p:ext>
    </p:extLst>
  </p:cmAuthor>
  <p:cmAuthor id="2" name="Kaufhold Svenja" initials="KS" lastIdx="1" clrIdx="1">
    <p:extLst>
      <p:ext uri="{19B8F6BF-5375-455C-9EA6-DF929625EA0E}">
        <p15:presenceInfo xmlns:p15="http://schemas.microsoft.com/office/powerpoint/2012/main" userId="Kaufhold Sven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0073B2"/>
    <a:srgbClr val="DEECCE"/>
    <a:srgbClr val="EFF6E8"/>
    <a:srgbClr val="68787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41" autoAdjust="0"/>
    <p:restoredTop sz="91628" autoAdjust="0"/>
  </p:normalViewPr>
  <p:slideViewPr>
    <p:cSldViewPr snapToObjects="1">
      <p:cViewPr varScale="1">
        <p:scale>
          <a:sx n="105" d="100"/>
          <a:sy n="105" d="100"/>
        </p:scale>
        <p:origin x="14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venja.kaufhold\AppData\Local\Microsoft\Windows\INetCache\Content.Outlook\EJI2B803\Zeitreihe_Entwicklung_SGBII_03444_EJC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Arbeitsblat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kvr.site\kjcdaten\kjc_daten\FB92\20_FDL_92\Team_90_10\Bildungskoordinator\BPL%202024\Zusammenfassung%20Eintritte%20nur%20abgeschrieb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267970225530505E-3"/>
          <c:y val="0.1147381114914123"/>
          <c:w val="1"/>
          <c:h val="0.82476369664318272"/>
        </c:manualLayout>
      </c:layout>
      <c:lineChart>
        <c:grouping val="standard"/>
        <c:varyColors val="0"/>
        <c:ser>
          <c:idx val="1"/>
          <c:order val="0"/>
          <c:spPr>
            <a:ln w="25400">
              <a:solidFill>
                <a:srgbClr val="7D7D7D"/>
              </a:solidFill>
              <a:prstDash val="solid"/>
            </a:ln>
            <a:effectLst/>
          </c:spPr>
          <c:marker>
            <c:symbol val="circle"/>
            <c:size val="6"/>
            <c:spPr>
              <a:solidFill>
                <a:srgbClr val="7D7D7D"/>
              </a:solidFill>
              <a:ln>
                <a:noFill/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Daten!$HH$51:$JC$51</c:f>
              <c:numCache>
                <c:formatCode>mmm\-yy</c:formatCode>
                <c:ptCount val="48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>
                  <c:v>44409</c:v>
                </c:pt>
                <c:pt idx="9">
                  <c:v>44440</c:v>
                </c:pt>
                <c:pt idx="10">
                  <c:v>44470</c:v>
                </c:pt>
                <c:pt idx="11">
                  <c:v>44501</c:v>
                </c:pt>
                <c:pt idx="12">
                  <c:v>44531</c:v>
                </c:pt>
                <c:pt idx="13">
                  <c:v>44562</c:v>
                </c:pt>
                <c:pt idx="14">
                  <c:v>44593</c:v>
                </c:pt>
                <c:pt idx="15">
                  <c:v>44621</c:v>
                </c:pt>
                <c:pt idx="16">
                  <c:v>44652</c:v>
                </c:pt>
                <c:pt idx="17">
                  <c:v>44682</c:v>
                </c:pt>
                <c:pt idx="18">
                  <c:v>44713</c:v>
                </c:pt>
                <c:pt idx="19">
                  <c:v>44743</c:v>
                </c:pt>
                <c:pt idx="20">
                  <c:v>44774</c:v>
                </c:pt>
                <c:pt idx="21">
                  <c:v>44805</c:v>
                </c:pt>
                <c:pt idx="22">
                  <c:v>44835</c:v>
                </c:pt>
                <c:pt idx="23">
                  <c:v>44866</c:v>
                </c:pt>
                <c:pt idx="24">
                  <c:v>44896</c:v>
                </c:pt>
                <c:pt idx="25">
                  <c:v>44927</c:v>
                </c:pt>
                <c:pt idx="26">
                  <c:v>44958</c:v>
                </c:pt>
                <c:pt idx="27">
                  <c:v>44986</c:v>
                </c:pt>
                <c:pt idx="28">
                  <c:v>45017</c:v>
                </c:pt>
                <c:pt idx="29">
                  <c:v>45047</c:v>
                </c:pt>
                <c:pt idx="30">
                  <c:v>45078</c:v>
                </c:pt>
                <c:pt idx="31">
                  <c:v>45108</c:v>
                </c:pt>
                <c:pt idx="32">
                  <c:v>45139</c:v>
                </c:pt>
                <c:pt idx="33">
                  <c:v>45170</c:v>
                </c:pt>
                <c:pt idx="34">
                  <c:v>45200</c:v>
                </c:pt>
                <c:pt idx="35">
                  <c:v>45231</c:v>
                </c:pt>
                <c:pt idx="36">
                  <c:v>45261</c:v>
                </c:pt>
                <c:pt idx="37">
                  <c:v>45292</c:v>
                </c:pt>
                <c:pt idx="38">
                  <c:v>45323</c:v>
                </c:pt>
                <c:pt idx="39">
                  <c:v>45352</c:v>
                </c:pt>
                <c:pt idx="40">
                  <c:v>45383</c:v>
                </c:pt>
                <c:pt idx="41">
                  <c:v>45413</c:v>
                </c:pt>
                <c:pt idx="42">
                  <c:v>45444</c:v>
                </c:pt>
                <c:pt idx="43">
                  <c:v>45474</c:v>
                </c:pt>
                <c:pt idx="44">
                  <c:v>45505</c:v>
                </c:pt>
                <c:pt idx="45">
                  <c:v>45536</c:v>
                </c:pt>
                <c:pt idx="46">
                  <c:v>45566</c:v>
                </c:pt>
                <c:pt idx="47">
                  <c:v>45597</c:v>
                </c:pt>
              </c:numCache>
            </c:numRef>
          </c:cat>
          <c:val>
            <c:numRef>
              <c:f>Daten!$HH$52:$IQ$52</c:f>
              <c:numCache>
                <c:formatCode>#,##0</c:formatCode>
                <c:ptCount val="36"/>
                <c:pt idx="0">
                  <c:v>12161</c:v>
                </c:pt>
                <c:pt idx="1">
                  <c:v>12611</c:v>
                </c:pt>
                <c:pt idx="2">
                  <c:v>12875</c:v>
                </c:pt>
                <c:pt idx="3">
                  <c:v>12991</c:v>
                </c:pt>
                <c:pt idx="4">
                  <c:v>12920</c:v>
                </c:pt>
                <c:pt idx="5">
                  <c:v>12823</c:v>
                </c:pt>
                <c:pt idx="6">
                  <c:v>12587</c:v>
                </c:pt>
                <c:pt idx="7">
                  <c:v>12016</c:v>
                </c:pt>
                <c:pt idx="8">
                  <c:v>11633</c:v>
                </c:pt>
                <c:pt idx="9">
                  <c:v>11426</c:v>
                </c:pt>
                <c:pt idx="10">
                  <c:v>11250</c:v>
                </c:pt>
                <c:pt idx="11">
                  <c:v>11227</c:v>
                </c:pt>
                <c:pt idx="12">
                  <c:v>11317</c:v>
                </c:pt>
                <c:pt idx="13">
                  <c:v>11455</c:v>
                </c:pt>
                <c:pt idx="14">
                  <c:v>11514</c:v>
                </c:pt>
                <c:pt idx="15">
                  <c:v>11471</c:v>
                </c:pt>
                <c:pt idx="16">
                  <c:v>11265</c:v>
                </c:pt>
                <c:pt idx="17">
                  <c:v>10967</c:v>
                </c:pt>
                <c:pt idx="18">
                  <c:v>12015</c:v>
                </c:pt>
                <c:pt idx="19">
                  <c:v>11953</c:v>
                </c:pt>
                <c:pt idx="20">
                  <c:v>11767</c:v>
                </c:pt>
                <c:pt idx="21">
                  <c:v>11635</c:v>
                </c:pt>
                <c:pt idx="22">
                  <c:v>11525</c:v>
                </c:pt>
                <c:pt idx="23">
                  <c:v>11586</c:v>
                </c:pt>
                <c:pt idx="24">
                  <c:v>11701</c:v>
                </c:pt>
                <c:pt idx="25">
                  <c:v>11936</c:v>
                </c:pt>
                <c:pt idx="26">
                  <c:v>12109</c:v>
                </c:pt>
                <c:pt idx="27">
                  <c:v>12101</c:v>
                </c:pt>
                <c:pt idx="28">
                  <c:v>11999</c:v>
                </c:pt>
                <c:pt idx="29">
                  <c:v>11833</c:v>
                </c:pt>
                <c:pt idx="30">
                  <c:v>11688</c:v>
                </c:pt>
                <c:pt idx="31">
                  <c:v>11608</c:v>
                </c:pt>
                <c:pt idx="32">
                  <c:v>11627</c:v>
                </c:pt>
                <c:pt idx="33">
                  <c:v>11545</c:v>
                </c:pt>
                <c:pt idx="34">
                  <c:v>11449</c:v>
                </c:pt>
                <c:pt idx="35">
                  <c:v>11513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35-4D42-9081-59B5EAEBDD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1159424"/>
        <c:axId val="161186176"/>
      </c:lineChart>
      <c:dateAx>
        <c:axId val="1611594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61186176"/>
        <c:crosses val="autoZero"/>
        <c:auto val="1"/>
        <c:lblOffset val="100"/>
        <c:baseTimeUnit val="months"/>
        <c:majorUnit val="1"/>
        <c:minorUnit val="1"/>
      </c:dateAx>
      <c:valAx>
        <c:axId val="161186176"/>
        <c:scaling>
          <c:orientation val="minMax"/>
          <c:max val="14000"/>
          <c:min val="9000"/>
        </c:scaling>
        <c:delete val="1"/>
        <c:axPos val="l"/>
        <c:numFmt formatCode="#,##0" sourceLinked="1"/>
        <c:majorTickMark val="out"/>
        <c:minorTickMark val="none"/>
        <c:tickLblPos val="nextTo"/>
        <c:crossAx val="161159424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rebuchet MS" panose="020B0603020202020204" pitchFamily="34" charset="0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Trebuchet MS" panose="020B0603020202020204" pitchFamily="34" charset="0"/>
              </a:rPr>
              <a:t>IST-</a:t>
            </a:r>
            <a:r>
              <a:rPr lang="en-US" sz="2000" dirty="0" err="1">
                <a:latin typeface="Trebuchet MS" panose="020B0603020202020204" pitchFamily="34" charset="0"/>
              </a:rPr>
              <a:t>Eintritte</a:t>
            </a:r>
            <a:r>
              <a:rPr lang="en-US" sz="2000" dirty="0">
                <a:latin typeface="Trebuchet MS" panose="020B0603020202020204" pitchFamily="34" charset="0"/>
              </a:rPr>
              <a:t> 2021 </a:t>
            </a:r>
            <a:r>
              <a:rPr lang="en-US" sz="2000" dirty="0" err="1">
                <a:latin typeface="Trebuchet MS" panose="020B0603020202020204" pitchFamily="34" charset="0"/>
              </a:rPr>
              <a:t>bis</a:t>
            </a:r>
            <a:r>
              <a:rPr lang="en-US" sz="2000" dirty="0">
                <a:latin typeface="Trebuchet MS" panose="020B0603020202020204" pitchFamily="34" charset="0"/>
              </a:rPr>
              <a:t> 11.2021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0097504905582739"/>
          <c:y val="0.14190630053450853"/>
          <c:w val="0.59804990188834528"/>
          <c:h val="0.749050645607278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Tabelle1!$B$2</c15:sqref>
                        </c15:formulaRef>
                      </c:ext>
                    </c:extLst>
                    <c:strCache>
                      <c:ptCount val="1"/>
                      <c:pt idx="0">
                        <c:v>SOLL-Eintritte 2021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4A0B-4DDD-A197-E2991CFD760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4A0B-4DDD-A197-E2991CFD760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4A0B-4DDD-A197-E2991CFD760E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Tabelle1!$A$3:$A$5</c15:sqref>
                        </c15:formulaRef>
                      </c:ext>
                    </c:extLst>
                    <c:strCache>
                      <c:ptCount val="3"/>
                      <c:pt idx="0">
                        <c:v>FbW</c:v>
                      </c:pt>
                      <c:pt idx="1">
                        <c:v>Umschulungen</c:v>
                      </c:pt>
                      <c:pt idx="2">
                        <c:v>MAT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Tabelle1!$B$3:$B$5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385</c:v>
                      </c:pt>
                      <c:pt idx="1">
                        <c:v>40</c:v>
                      </c:pt>
                      <c:pt idx="2">
                        <c:v>1032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4A0B-4DDD-A197-E2991CFD760E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886099909426761"/>
          <c:w val="0.99903695507755375"/>
          <c:h val="0.11997469170795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750721784776903"/>
          <c:y val="0.14597222222222223"/>
          <c:w val="0.4516524496937882"/>
          <c:h val="0.7527540828229804"/>
        </c:manualLayout>
      </c:layout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87773403324586"/>
          <c:y val="0.89654876741693457"/>
          <c:w val="0.33546675415573052"/>
          <c:h val="7.5673301254009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de-DE" sz="2000" dirty="0" smtClean="0"/>
              <a:t>SOLL-Eintritte 2024</a:t>
            </a:r>
            <a:endParaRPr lang="de-DE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5750721784776903"/>
          <c:y val="0.14597222222222223"/>
          <c:w val="0.4516524496937882"/>
          <c:h val="0.7527540828229804"/>
        </c:manualLayout>
      </c:layout>
      <c:pieChart>
        <c:varyColors val="1"/>
        <c:ser>
          <c:idx val="0"/>
          <c:order val="0"/>
          <c:tx>
            <c:strRef>
              <c:f>Tabelle1!$D$11</c:f>
              <c:strCache>
                <c:ptCount val="1"/>
                <c:pt idx="0">
                  <c:v>SOLL-Eintritte 2024</c:v>
                </c:pt>
              </c:strCache>
            </c:strRef>
          </c:tx>
          <c:dPt>
            <c:idx val="0"/>
            <c:bubble3D val="0"/>
            <c:explosion val="7"/>
            <c:spPr>
              <a:gradFill rotWithShape="1"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9F-4C25-9B2A-9E8EC7375E01}"/>
              </c:ext>
            </c:extLst>
          </c:dPt>
          <c:dPt>
            <c:idx val="1"/>
            <c:bubble3D val="0"/>
            <c:spPr>
              <a:gradFill rotWithShape="1">
                <a:gsLst>
                  <a:gs pos="100000">
                    <a:srgbClr val="99CCFF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9F-4C25-9B2A-9E8EC7375E01}"/>
              </c:ext>
            </c:extLst>
          </c:dPt>
          <c:dLbls>
            <c:dLbl>
              <c:idx val="0"/>
              <c:layout>
                <c:manualLayout>
                  <c:x val="-0.12217802914309145"/>
                  <c:y val="0.13805919585073384"/>
                </c:manualLayout>
              </c:layout>
              <c:tx>
                <c:rich>
                  <a:bodyPr/>
                  <a:lstStyle/>
                  <a:p>
                    <a:fld id="{9DC85A48-8F1A-4E38-9A21-D24CFFC9D826}" type="VALUE">
                      <a:rPr lang="en-US" smtClean="0"/>
                      <a:pPr/>
                      <a:t>[WERT]</a:t>
                    </a:fld>
                    <a:r>
                      <a:rPr lang="en-US" baseline="0" dirty="0" smtClean="0"/>
                      <a:t> (</a:t>
                    </a:r>
                    <a:fld id="{7B9F6290-15CA-4423-8B32-7D8AB83E065D}" type="PERCENTAGE">
                      <a:rPr lang="en-US" baseline="0" smtClean="0"/>
                      <a:pPr/>
                      <a:t>[PROZENTSATZ]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9F-4C25-9B2A-9E8EC7375E0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227C9B0-9AD0-4746-9A46-549BB0F1A4C8}" type="VALUE">
                      <a:rPr lang="en-US" smtClean="0"/>
                      <a:pPr/>
                      <a:t>[WERT]</a:t>
                    </a:fld>
                    <a:r>
                      <a:rPr lang="en-US" baseline="0" dirty="0" smtClean="0"/>
                      <a:t> (</a:t>
                    </a:r>
                    <a:fld id="{A26BF83E-9E29-49D9-AB7B-B8D1CC282805}" type="PERCENTAGE">
                      <a:rPr lang="en-US" baseline="0" smtClean="0"/>
                      <a:pPr/>
                      <a:t>[PROZENTSATZ]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99F-4C25-9B2A-9E8EC7375E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Tabelle1!$C$12:$C$13</c:f>
              <c:strCache>
                <c:ptCount val="2"/>
                <c:pt idx="0">
                  <c:v>FbW</c:v>
                </c:pt>
                <c:pt idx="1">
                  <c:v>MAT</c:v>
                </c:pt>
              </c:strCache>
            </c:strRef>
          </c:cat>
          <c:val>
            <c:numRef>
              <c:f>Tabelle1!$D$12:$D$13</c:f>
              <c:numCache>
                <c:formatCode>0</c:formatCode>
                <c:ptCount val="2"/>
                <c:pt idx="0">
                  <c:v>239</c:v>
                </c:pt>
                <c:pt idx="1">
                  <c:v>1087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9F-4C25-9B2A-9E8EC7375E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87773403324586"/>
          <c:y val="0.89654876741693457"/>
          <c:w val="0.33546675415573052"/>
          <c:h val="7.5673301254009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de-DE" sz="2000" dirty="0" smtClean="0"/>
              <a:t>IST-Eintritte 2023</a:t>
            </a:r>
            <a:endParaRPr lang="de-DE" sz="2000" dirty="0"/>
          </a:p>
        </c:rich>
      </c:tx>
      <c:layout>
        <c:manualLayout>
          <c:xMode val="edge"/>
          <c:yMode val="edge"/>
          <c:x val="0.25251446061693145"/>
          <c:y val="2.3575375922053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5750721784776903"/>
          <c:y val="0.14597222222222223"/>
          <c:w val="0.4516524496937882"/>
          <c:h val="0.7527540828229804"/>
        </c:manualLayout>
      </c:layout>
      <c:pieChart>
        <c:varyColors val="1"/>
        <c:ser>
          <c:idx val="0"/>
          <c:order val="0"/>
          <c:tx>
            <c:strRef>
              <c:f>Tabelle1!$D$11</c:f>
              <c:strCache>
                <c:ptCount val="1"/>
                <c:pt idx="0">
                  <c:v>IST-Eintritte 2022</c:v>
                </c:pt>
              </c:strCache>
            </c:strRef>
          </c:tx>
          <c:dPt>
            <c:idx val="0"/>
            <c:bubble3D val="0"/>
            <c:explosion val="7"/>
            <c:spPr>
              <a:gradFill rotWithShape="1"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EA-4C89-8585-E48861C96F96}"/>
              </c:ext>
            </c:extLst>
          </c:dPt>
          <c:dPt>
            <c:idx val="1"/>
            <c:bubble3D val="0"/>
            <c:spPr>
              <a:gradFill rotWithShape="1">
                <a:gsLst>
                  <a:gs pos="100000">
                    <a:srgbClr val="99CCFF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EA-4C89-8585-E48861C96F96}"/>
              </c:ext>
            </c:extLst>
          </c:dPt>
          <c:dLbls>
            <c:dLbl>
              <c:idx val="0"/>
              <c:layout>
                <c:manualLayout>
                  <c:x val="-0.11842874955440499"/>
                  <c:y val="0.13686867030548366"/>
                </c:manualLayout>
              </c:layout>
              <c:tx>
                <c:rich>
                  <a:bodyPr/>
                  <a:lstStyle/>
                  <a:p>
                    <a:fld id="{221ED878-76BE-4E46-83E7-6C7039BE49B1}" type="VALUE">
                      <a:rPr lang="en-US" smtClean="0"/>
                      <a:pPr/>
                      <a:t>[WERT]</a:t>
                    </a:fld>
                    <a:r>
                      <a:rPr lang="en-US" baseline="0" dirty="0" smtClean="0"/>
                      <a:t> (</a:t>
                    </a:r>
                    <a:fld id="{6BCDA481-BC23-4BEC-BF89-C0F2668E31C9}" type="PERCENTAGE">
                      <a:rPr lang="en-US" baseline="0" smtClean="0"/>
                      <a:pPr/>
                      <a:t>[PROZENTSATZ]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7EA-4C89-8585-E48861C96F9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6C56444-4A52-40F9-A91F-5DD584F0FBF1}" type="VALUE">
                      <a:rPr lang="en-US" smtClean="0"/>
                      <a:pPr/>
                      <a:t>[WERT]</a:t>
                    </a:fld>
                    <a:r>
                      <a:rPr lang="en-US" baseline="0" smtClean="0"/>
                      <a:t> (</a:t>
                    </a:r>
                    <a:fld id="{4B535017-640E-49A7-8C12-57DC3AE8E395}" type="PERCENTAGE">
                      <a:rPr lang="en-US" baseline="0" smtClean="0"/>
                      <a:pPr/>
                      <a:t>[PROZENTSATZ]</a:t>
                    </a:fld>
                    <a:r>
                      <a:rPr lang="en-US" baseline="0" smtClean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7EA-4C89-8585-E48861C96F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Tabelle1!$C$12:$C$13</c:f>
              <c:strCache>
                <c:ptCount val="2"/>
                <c:pt idx="0">
                  <c:v>FbW</c:v>
                </c:pt>
                <c:pt idx="1">
                  <c:v>MAT</c:v>
                </c:pt>
              </c:strCache>
            </c:strRef>
          </c:cat>
          <c:val>
            <c:numRef>
              <c:f>Tabelle1!$D$12:$D$13</c:f>
              <c:numCache>
                <c:formatCode>General</c:formatCode>
                <c:ptCount val="2"/>
                <c:pt idx="0">
                  <c:v>211</c:v>
                </c:pt>
                <c:pt idx="1">
                  <c:v>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EA-4C89-8585-E48861C96F9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87773403324586"/>
          <c:y val="0.89654876741693457"/>
          <c:w val="0.33546675415573052"/>
          <c:h val="7.5673301254009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rebuchet MS" panose="020B0603020202020204" pitchFamily="34" charset="0"/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7A996B5-346B-428A-9D7F-0845395DE73F}" type="datetime1">
              <a:rPr lang="de-DE" altLang="de-DE"/>
              <a:pPr/>
              <a:t>11.01.2024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7BEE5B9-F847-41DE-B5C2-856CAACC6C1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9093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B64D5C6-3631-466C-BC17-EE0B710921A6}" type="datetime1">
              <a:rPr lang="de-DE" altLang="de-DE"/>
              <a:pPr/>
              <a:t>11.01.2024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9DE4805-07FB-4653-8723-1CF0B60E08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5956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4147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8380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332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788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1828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187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633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0550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1996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2513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4805-07FB-4653-8723-1CF0B60E08F4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286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88265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A48C-D6C5-40F1-9F2D-2BDA75A97DE9}" type="datetime1">
              <a:rPr lang="de-DE" altLang="de-DE" smtClean="0"/>
              <a:t>11.01.2024</a:t>
            </a:fld>
            <a:endParaRPr lang="de-DE" alt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13" name="Picture 2" descr="V:\FB1\FD15\FD15\Ablage Gräber\Projekte\Corporate Design\_NEUGESTALTUNG\Logos\Logos Zug\Logo-Landkreis-Zug-ne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426" y="6350187"/>
            <a:ext cx="3065551" cy="4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52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02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52477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60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3D74-EA9F-4189-AC0F-F738ECBA11D9}" type="datetime1">
              <a:rPr lang="de-DE" altLang="de-DE" smtClean="0"/>
              <a:t>11.01.2024</a:t>
            </a:fld>
            <a:endParaRPr lang="de-DE" alt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3498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BB11-7FD8-42F2-A46F-CF3C8426E52D}" type="datetime1">
              <a:rPr lang="de-DE" altLang="de-DE" smtClean="0"/>
              <a:t>11.01.2024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6025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04EB-7AAA-4527-AED1-1330309F49E8}" type="datetime1">
              <a:rPr lang="de-DE" altLang="de-DE" smtClean="0"/>
              <a:t>11.01.2024</a:t>
            </a:fld>
            <a:endParaRPr lang="de-DE" alt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1756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itel 68"/>
          <p:cNvSpPr>
            <a:spLocks noGrp="1"/>
          </p:cNvSpPr>
          <p:nvPr>
            <p:ph type="title"/>
          </p:nvPr>
        </p:nvSpPr>
        <p:spPr>
          <a:xfrm>
            <a:off x="457200" y="0"/>
            <a:ext cx="6096000" cy="8826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3369-5DD9-4A5D-A491-34C91BAC7D70}" type="datetime1">
              <a:rPr lang="de-DE" altLang="de-DE" smtClean="0"/>
              <a:t>11.01.2024</a:t>
            </a:fld>
            <a:endParaRPr lang="de-DE" alt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62963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388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29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18878"/>
            <a:ext cx="3008313" cy="1162050"/>
          </a:xfrm>
        </p:spPr>
        <p:txBody>
          <a:bodyPr anchor="b"/>
          <a:lstStyle>
            <a:lvl1pPr algn="l">
              <a:defRPr sz="24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924944"/>
            <a:ext cx="3008313" cy="3201219"/>
          </a:xfrm>
        </p:spPr>
        <p:txBody>
          <a:bodyPr/>
          <a:lstStyle>
            <a:lvl1pPr marL="0" indent="0">
              <a:buNone/>
              <a:defRPr sz="1600" baseline="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396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18051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44000" cy="88265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0960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337126"/>
            <a:ext cx="683568" cy="47625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49C3ABB-FCE9-4FCD-BB44-FEF0F44B094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13" name="Picture 2" descr="V:\FB1\FD15\FD15\Ablage Gräber\Projekte\Corporate Design\_NEUGESTALTUNG\Logos\Logos Zug\Logo-Landkreis-Zug-ne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426" y="6350187"/>
            <a:ext cx="3065551" cy="4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99592" y="6337126"/>
            <a:ext cx="1296144" cy="47625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B6FFA48C-D6C5-40F1-9F2D-2BDA75A97DE9}" type="datetime1">
              <a:rPr lang="de-DE" altLang="de-DE" smtClean="0"/>
              <a:t>11.01.2024</a:t>
            </a:fld>
            <a:endParaRPr lang="de-DE" alt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51820" y="6420837"/>
            <a:ext cx="3240360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1" r:id="rId12"/>
    <p:sldLayoutId id="214748371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rebuchet MS" pitchFamily="34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666727"/>
          </a:xfrm>
        </p:spPr>
        <p:txBody>
          <a:bodyPr anchor="ctr"/>
          <a:lstStyle/>
          <a:p>
            <a:r>
              <a:rPr lang="de-DE" dirty="0" smtClean="0"/>
              <a:t>Fachtagung </a:t>
            </a:r>
            <a:br>
              <a:rPr lang="de-DE" dirty="0" smtClean="0"/>
            </a:br>
            <a:r>
              <a:rPr lang="de-DE" dirty="0" smtClean="0"/>
              <a:t>„Berufliche Orientierung“ </a:t>
            </a:r>
            <a:br>
              <a:rPr lang="de-DE" dirty="0" smtClean="0"/>
            </a:br>
            <a:r>
              <a:rPr lang="de-DE" dirty="0" smtClean="0"/>
              <a:t>19. Januar 2024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1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de-DE" sz="1400" u="sng" dirty="0" smtClean="0"/>
              <a:t>Grundkompetenzen</a:t>
            </a:r>
            <a:r>
              <a:rPr lang="de-DE" sz="1400" dirty="0" smtClean="0"/>
              <a:t> </a:t>
            </a:r>
          </a:p>
          <a:p>
            <a:endParaRPr lang="de-DE" sz="1200" dirty="0" smtClean="0"/>
          </a:p>
          <a:p>
            <a:r>
              <a:rPr lang="de-DE" sz="1400" dirty="0" smtClean="0"/>
              <a:t>M</a:t>
            </a:r>
            <a:r>
              <a:rPr lang="de-DE" sz="1400" dirty="0" smtClean="0"/>
              <a:t>otivation </a:t>
            </a:r>
            <a:r>
              <a:rPr lang="de-DE" sz="1400" dirty="0"/>
              <a:t>und </a:t>
            </a:r>
            <a:r>
              <a:rPr lang="de-DE" sz="1400" dirty="0" smtClean="0"/>
              <a:t>Arbeitsbereitschaft, Lesen</a:t>
            </a:r>
            <a:r>
              <a:rPr lang="de-DE" sz="1400" dirty="0"/>
              <a:t>, Schreiben, </a:t>
            </a:r>
            <a:r>
              <a:rPr lang="de-DE" sz="1400" dirty="0" smtClean="0"/>
              <a:t>Mathematik, Sprache, </a:t>
            </a:r>
            <a:r>
              <a:rPr lang="de-DE" sz="1400" dirty="0"/>
              <a:t>digitale Informations- und </a:t>
            </a:r>
            <a:r>
              <a:rPr lang="de-DE" sz="1400" dirty="0" smtClean="0"/>
              <a:t>Kommunikationstechnologien</a:t>
            </a:r>
          </a:p>
          <a:p>
            <a:r>
              <a:rPr lang="de-DE" sz="1400" dirty="0" smtClean="0"/>
              <a:t>Mobilität</a:t>
            </a:r>
          </a:p>
          <a:p>
            <a:pPr marL="0" indent="0" algn="ctr">
              <a:buNone/>
            </a:pPr>
            <a:r>
              <a:rPr lang="de-DE" sz="1400" u="sng" dirty="0" smtClean="0"/>
              <a:t>Fachkompetenz, Teilqualifizierung</a:t>
            </a:r>
            <a:r>
              <a:rPr lang="de-DE" sz="1400" u="sng" smtClean="0"/>
              <a:t>, </a:t>
            </a:r>
            <a:r>
              <a:rPr lang="de-DE" sz="1400" u="sng" smtClean="0"/>
              <a:t>Berufsabschlüsse</a:t>
            </a:r>
            <a:endParaRPr lang="de-DE" sz="14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endParaRPr lang="de-DE" sz="1200" u="sng" dirty="0"/>
          </a:p>
          <a:p>
            <a:pPr marL="0" indent="0" algn="ctr">
              <a:buNone/>
            </a:pPr>
            <a:endParaRPr lang="de-DE" sz="1200" u="sng" dirty="0" smtClean="0"/>
          </a:p>
          <a:p>
            <a:pPr marL="0" indent="0" algn="ctr">
              <a:buNone/>
            </a:pPr>
            <a:r>
              <a:rPr lang="de-DE" sz="1400" b="1" dirty="0" smtClean="0"/>
              <a:t>In allen Bereichen begleitendes Coaching!</a:t>
            </a:r>
            <a:endParaRPr lang="de-DE" sz="1400" b="1" dirty="0"/>
          </a:p>
          <a:p>
            <a:pPr marL="0" indent="0" algn="ctr">
              <a:buNone/>
            </a:pPr>
            <a:endParaRPr lang="de-DE" sz="1200" u="sng" dirty="0"/>
          </a:p>
          <a:p>
            <a:endParaRPr lang="de-DE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547664" y="0"/>
            <a:ext cx="7488832" cy="882650"/>
          </a:xfrm>
        </p:spPr>
        <p:txBody>
          <a:bodyPr/>
          <a:lstStyle/>
          <a:p>
            <a:pPr algn="r"/>
            <a:r>
              <a:rPr lang="de-DE" sz="2800" dirty="0"/>
              <a:t>Ausblick </a:t>
            </a:r>
            <a:r>
              <a:rPr lang="de-DE" sz="2800" dirty="0" smtClean="0"/>
              <a:t>2024: Schwerpunkte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10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03463"/>
              </p:ext>
            </p:extLst>
          </p:nvPr>
        </p:nvGraphicFramePr>
        <p:xfrm>
          <a:off x="360664" y="2852936"/>
          <a:ext cx="839755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247">
                  <a:extLst>
                    <a:ext uri="{9D8B030D-6E8A-4147-A177-3AD203B41FA5}">
                      <a16:colId xmlns:a16="http://schemas.microsoft.com/office/drawing/2014/main" val="4123795855"/>
                    </a:ext>
                  </a:extLst>
                </a:gridCol>
                <a:gridCol w="2435121">
                  <a:extLst>
                    <a:ext uri="{9D8B030D-6E8A-4147-A177-3AD203B41FA5}">
                      <a16:colId xmlns:a16="http://schemas.microsoft.com/office/drawing/2014/main" val="700145084"/>
                    </a:ext>
                  </a:extLst>
                </a:gridCol>
                <a:gridCol w="2799184">
                  <a:extLst>
                    <a:ext uri="{9D8B030D-6E8A-4147-A177-3AD203B41FA5}">
                      <a16:colId xmlns:a16="http://schemas.microsoft.com/office/drawing/2014/main" val="1663601566"/>
                    </a:ext>
                  </a:extLst>
                </a:gridCol>
              </a:tblGrid>
              <a:tr h="325043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Stralsund</a:t>
                      </a:r>
                      <a:endParaRPr lang="de-DE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Rügen</a:t>
                      </a:r>
                      <a:endParaRPr lang="de-DE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Ribnitz-Damgarten</a:t>
                      </a:r>
                      <a:endParaRPr lang="de-DE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026746"/>
                  </a:ext>
                </a:extLst>
              </a:tr>
              <a:tr h="24311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medizinische </a:t>
                      </a:r>
                      <a:r>
                        <a:rPr lang="de-DE" sz="1400" dirty="0" smtClean="0"/>
                        <a:t>Versorgung (Pflege- und Schwesternhelfer, Alltagsbegleitung, Betreuung)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kaufmännischer </a:t>
                      </a:r>
                      <a:r>
                        <a:rPr lang="de-DE" sz="1400" dirty="0" smtClean="0"/>
                        <a:t>Bereich auch Callcenter (Büromanagement, DATEV/SAP,</a:t>
                      </a:r>
                      <a:r>
                        <a:rPr lang="de-DE" sz="1400" baseline="0" dirty="0" smtClean="0"/>
                        <a:t> Finanz- und Lohnbuchhaltung</a:t>
                      </a:r>
                      <a:r>
                        <a:rPr lang="de-DE" sz="1400" dirty="0" smtClean="0"/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Objektschutz (§34a GewO)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gewerblich-technischer </a:t>
                      </a:r>
                      <a:r>
                        <a:rPr lang="de-DE" sz="1400" dirty="0" smtClean="0"/>
                        <a:t>Bereich</a:t>
                      </a:r>
                      <a:r>
                        <a:rPr lang="de-DE" sz="1400" baseline="0" dirty="0" smtClean="0"/>
                        <a:t>   </a:t>
                      </a:r>
                      <a:r>
                        <a:rPr lang="de-DE" sz="1400" dirty="0" smtClean="0"/>
                        <a:t>(HLS &amp;</a:t>
                      </a:r>
                      <a:r>
                        <a:rPr lang="de-DE" sz="1400" baseline="0" dirty="0" smtClean="0"/>
                        <a:t> Elektro, </a:t>
                      </a:r>
                      <a:r>
                        <a:rPr lang="de-DE" sz="1400" baseline="0" dirty="0" err="1" smtClean="0"/>
                        <a:t>Schweißerpässe</a:t>
                      </a:r>
                      <a:r>
                        <a:rPr lang="de-DE" sz="1400" baseline="0" dirty="0" smtClean="0"/>
                        <a:t>, Gebäudereinigung</a:t>
                      </a:r>
                      <a:r>
                        <a:rPr lang="de-DE" sz="1400" baseline="0" dirty="0" smtClean="0"/>
                        <a:t>)</a:t>
                      </a:r>
                      <a:endParaRPr lang="de-DE" sz="12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touristischer </a:t>
                      </a:r>
                      <a:r>
                        <a:rPr lang="de-DE" sz="1400" dirty="0" smtClean="0"/>
                        <a:t>Bereich (Reservierungs- und </a:t>
                      </a:r>
                      <a:r>
                        <a:rPr lang="de-DE" sz="1400" dirty="0" smtClean="0"/>
                        <a:t>Empfangssoftware, Küchen- und Servicekräfte)</a:t>
                      </a:r>
                      <a:endParaRPr lang="de-DE" sz="1400" dirty="0" smtClean="0"/>
                    </a:p>
                    <a:p>
                      <a:endParaRPr lang="de-DE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medizinische </a:t>
                      </a:r>
                      <a:r>
                        <a:rPr lang="de-DE" sz="1400" dirty="0" smtClean="0"/>
                        <a:t>Versorgung (Pflege- und Schwesternhelfer, Alltagsbegleitung)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kaufmännischer </a:t>
                      </a:r>
                      <a:r>
                        <a:rPr lang="de-DE" sz="1400" dirty="0" smtClean="0"/>
                        <a:t>Bereich (Buchhaltung und Büromanagement)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touristischer </a:t>
                      </a:r>
                      <a:r>
                        <a:rPr lang="de-DE" sz="1400" dirty="0" smtClean="0"/>
                        <a:t>Bereich (Reservierungs- und </a:t>
                      </a:r>
                      <a:r>
                        <a:rPr lang="de-DE" sz="1400" dirty="0" smtClean="0"/>
                        <a:t>Empfangssoftware, Küchen- und Servicekräfte)</a:t>
                      </a:r>
                      <a:endParaRPr lang="de-DE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7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3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endParaRPr lang="de-DE" sz="1600" dirty="0" smtClean="0"/>
          </a:p>
          <a:p>
            <a:pPr marL="0" indent="0" algn="just">
              <a:buNone/>
            </a:pPr>
            <a:endParaRPr lang="de-DE" sz="1600" dirty="0"/>
          </a:p>
          <a:p>
            <a:pPr marL="0" indent="0" algn="just">
              <a:buNone/>
            </a:pPr>
            <a:endParaRPr lang="de-DE" sz="1600" dirty="0" smtClean="0"/>
          </a:p>
          <a:p>
            <a:pPr marL="0" indent="0" algn="just">
              <a:buNone/>
            </a:pPr>
            <a:endParaRPr lang="de-DE" sz="1600" dirty="0"/>
          </a:p>
          <a:p>
            <a:pPr marL="0" indent="0" algn="just">
              <a:buNone/>
            </a:pPr>
            <a:endParaRPr lang="de-DE" sz="1600" dirty="0" smtClean="0"/>
          </a:p>
          <a:p>
            <a:pPr marL="0" indent="0" algn="just">
              <a:buNone/>
            </a:pPr>
            <a:endParaRPr lang="de-DE" sz="1600" dirty="0"/>
          </a:p>
          <a:p>
            <a:pPr marL="0" indent="0" algn="just">
              <a:buNone/>
            </a:pPr>
            <a:endParaRPr lang="de-DE" sz="1600" dirty="0" smtClean="0"/>
          </a:p>
          <a:p>
            <a:pPr marL="0" indent="0" algn="just">
              <a:buNone/>
            </a:pPr>
            <a:endParaRPr lang="de-DE" sz="1600" dirty="0"/>
          </a:p>
          <a:p>
            <a:pPr marL="0" indent="0" algn="just">
              <a:buNone/>
            </a:pPr>
            <a:endParaRPr lang="de-DE" sz="16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547664" y="0"/>
            <a:ext cx="7488832" cy="882650"/>
          </a:xfrm>
        </p:spPr>
        <p:txBody>
          <a:bodyPr/>
          <a:lstStyle/>
          <a:p>
            <a:pPr algn="r"/>
            <a:r>
              <a:rPr lang="de-DE" sz="2800" dirty="0" smtClean="0"/>
              <a:t>Willkommen in 2024!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11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1187624" y="3435851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73B2"/>
                </a:solidFill>
                <a:latin typeface="+mn-lt"/>
              </a:rPr>
              <a:t>Vielen Dank für Ihre Aufmerksamkeit!</a:t>
            </a:r>
            <a:endParaRPr lang="de-DE" sz="2800" b="1" dirty="0">
              <a:solidFill>
                <a:srgbClr val="0073B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1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75249" y="4407376"/>
            <a:ext cx="3446992" cy="2736304"/>
          </a:xfrm>
        </p:spPr>
        <p:txBody>
          <a:bodyPr/>
          <a:lstStyle/>
          <a:p>
            <a:r>
              <a:rPr lang="de-DE" dirty="0" smtClean="0"/>
              <a:t>Rückblick 2023</a:t>
            </a:r>
          </a:p>
          <a:p>
            <a:r>
              <a:rPr lang="de-DE" dirty="0" smtClean="0"/>
              <a:t>Ausblick 2024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547664" y="0"/>
            <a:ext cx="7536160" cy="882650"/>
          </a:xfrm>
        </p:spPr>
        <p:txBody>
          <a:bodyPr/>
          <a:lstStyle/>
          <a:p>
            <a:pPr algn="just"/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2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sp>
        <p:nvSpPr>
          <p:cNvPr id="6" name="Titel 2"/>
          <p:cNvSpPr txBox="1">
            <a:spLocks/>
          </p:cNvSpPr>
          <p:nvPr/>
        </p:nvSpPr>
        <p:spPr bwMode="auto">
          <a:xfrm>
            <a:off x="457200" y="0"/>
            <a:ext cx="85072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marL="0" lvl="1" algn="r"/>
            <a:r>
              <a:rPr lang="de-DE" sz="2800" kern="0" dirty="0" smtClean="0"/>
              <a:t>Qualifizierung 2024</a:t>
            </a:r>
            <a:endParaRPr lang="de-DE" sz="2800" kern="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24617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882650"/>
          </a:xfrm>
        </p:spPr>
        <p:txBody>
          <a:bodyPr/>
          <a:lstStyle/>
          <a:p>
            <a:pPr lvl="1" algn="r"/>
            <a:r>
              <a:rPr lang="de-DE" sz="2800" dirty="0" smtClean="0"/>
              <a:t>Rückblick 2023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3</a:t>
            </a:fld>
            <a:endParaRPr lang="de-DE" altLang="de-DE" dirty="0"/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134348" y="1245455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Zeitreihe: Anzahl der erwerbsfähigen Leistungsberechtigten</a:t>
            </a:r>
            <a:endParaRPr lang="de-DE" sz="1400" dirty="0"/>
          </a:p>
        </p:txBody>
      </p:sp>
      <p:graphicFrame>
        <p:nvGraphicFramePr>
          <p:cNvPr id="9" name="Diagramm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85006"/>
              </p:ext>
            </p:extLst>
          </p:nvPr>
        </p:nvGraphicFramePr>
        <p:xfrm>
          <a:off x="611560" y="1528986"/>
          <a:ext cx="7920880" cy="420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08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882650"/>
          </a:xfrm>
        </p:spPr>
        <p:txBody>
          <a:bodyPr/>
          <a:lstStyle/>
          <a:p>
            <a:pPr algn="r"/>
            <a:r>
              <a:rPr lang="de-DE" sz="2800" dirty="0" smtClean="0"/>
              <a:t>Rückblick 2023: Finanzen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709228" y="1916832"/>
            <a:ext cx="80032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+mj-lt"/>
              </a:rPr>
              <a:t>Leistungen </a:t>
            </a:r>
            <a:r>
              <a:rPr lang="de-DE" sz="2400" dirty="0">
                <a:latin typeface="+mj-lt"/>
              </a:rPr>
              <a:t>zur </a:t>
            </a:r>
            <a:r>
              <a:rPr lang="de-DE" sz="2400" dirty="0" smtClean="0">
                <a:latin typeface="+mj-lt"/>
              </a:rPr>
              <a:t>Eingliederung insg.:	</a:t>
            </a:r>
            <a:r>
              <a:rPr lang="de-DE" sz="2400" dirty="0">
                <a:latin typeface="+mj-lt"/>
              </a:rPr>
              <a:t>	</a:t>
            </a:r>
            <a:r>
              <a:rPr lang="de-DE" sz="2400" dirty="0" smtClean="0">
                <a:latin typeface="+mj-lt"/>
              </a:rPr>
              <a:t>14.639.148,70 </a:t>
            </a:r>
            <a:r>
              <a:rPr lang="de-DE" sz="2400" dirty="0">
                <a:latin typeface="+mj-lt"/>
              </a:rPr>
              <a:t>€</a:t>
            </a:r>
          </a:p>
          <a:p>
            <a:endParaRPr lang="de-DE" sz="2400" dirty="0" smtClean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Davon:</a:t>
            </a:r>
          </a:p>
          <a:p>
            <a:endParaRPr lang="de-DE" sz="2400" dirty="0" smtClean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Maßnahmen zur Aktivierung und </a:t>
            </a:r>
          </a:p>
          <a:p>
            <a:r>
              <a:rPr lang="de-DE" sz="2400" dirty="0">
                <a:latin typeface="+mj-lt"/>
              </a:rPr>
              <a:t>beruflichen </a:t>
            </a:r>
            <a:r>
              <a:rPr lang="de-DE" sz="2400" dirty="0" smtClean="0">
                <a:latin typeface="+mj-lt"/>
              </a:rPr>
              <a:t>Eingliederung (MAT): 		4.856.710,00 €</a:t>
            </a:r>
          </a:p>
          <a:p>
            <a:r>
              <a:rPr lang="de-DE" sz="2400" dirty="0">
                <a:latin typeface="+mj-lt"/>
              </a:rPr>
              <a:t>	</a:t>
            </a:r>
            <a:r>
              <a:rPr lang="de-DE" sz="2400" dirty="0" smtClean="0">
                <a:latin typeface="+mj-lt"/>
              </a:rPr>
              <a:t>											33%</a:t>
            </a:r>
            <a:endParaRPr lang="de-DE" sz="2400" dirty="0">
              <a:latin typeface="+mj-lt"/>
            </a:endParaRPr>
          </a:p>
          <a:p>
            <a:endParaRPr lang="de-DE" sz="2400" dirty="0" smtClean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Förderung der </a:t>
            </a:r>
            <a:r>
              <a:rPr lang="de-DE" sz="2400" dirty="0" err="1" smtClean="0">
                <a:latin typeface="+mj-lt"/>
              </a:rPr>
              <a:t>berufl</a:t>
            </a:r>
            <a:r>
              <a:rPr lang="de-DE" sz="2400" dirty="0" smtClean="0">
                <a:latin typeface="+mj-lt"/>
              </a:rPr>
              <a:t>. </a:t>
            </a:r>
          </a:p>
          <a:p>
            <a:r>
              <a:rPr lang="de-DE" sz="2400" dirty="0" smtClean="0">
                <a:latin typeface="+mj-lt"/>
              </a:rPr>
              <a:t>Weiterbildung (FbW):</a:t>
            </a:r>
            <a:r>
              <a:rPr lang="de-DE" sz="2400" dirty="0">
                <a:latin typeface="+mj-lt"/>
              </a:rPr>
              <a:t>	</a:t>
            </a:r>
            <a:r>
              <a:rPr lang="de-DE" sz="2400" dirty="0" smtClean="0">
                <a:latin typeface="+mj-lt"/>
              </a:rPr>
              <a:t>  					2.125.000,00 €</a:t>
            </a:r>
          </a:p>
          <a:p>
            <a:r>
              <a:rPr lang="de-DE" sz="2400" dirty="0">
                <a:latin typeface="+mj-lt"/>
              </a:rPr>
              <a:t>	</a:t>
            </a:r>
            <a:r>
              <a:rPr lang="de-DE" sz="2400" dirty="0" smtClean="0">
                <a:latin typeface="+mj-lt"/>
              </a:rPr>
              <a:t>											15%</a:t>
            </a:r>
            <a:endParaRPr lang="de-D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08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882650"/>
          </a:xfrm>
        </p:spPr>
        <p:txBody>
          <a:bodyPr/>
          <a:lstStyle/>
          <a:p>
            <a:pPr algn="r"/>
            <a:r>
              <a:rPr lang="de-DE" sz="2800" dirty="0" smtClean="0"/>
              <a:t>Rückblick 2023: Anzahl Maßnahmen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5</a:t>
            </a:fld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7527"/>
              </p:ext>
            </p:extLst>
          </p:nvPr>
        </p:nvGraphicFramePr>
        <p:xfrm>
          <a:off x="107505" y="1613026"/>
          <a:ext cx="8928993" cy="368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3495381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54673344"/>
                    </a:ext>
                  </a:extLst>
                </a:gridCol>
                <a:gridCol w="934435">
                  <a:extLst>
                    <a:ext uri="{9D8B030D-6E8A-4147-A177-3AD203B41FA5}">
                      <a16:colId xmlns:a16="http://schemas.microsoft.com/office/drawing/2014/main" val="4133764555"/>
                    </a:ext>
                  </a:extLst>
                </a:gridCol>
                <a:gridCol w="1229382">
                  <a:extLst>
                    <a:ext uri="{9D8B030D-6E8A-4147-A177-3AD203B41FA5}">
                      <a16:colId xmlns:a16="http://schemas.microsoft.com/office/drawing/2014/main" val="450030635"/>
                    </a:ext>
                  </a:extLst>
                </a:gridCol>
                <a:gridCol w="1075710">
                  <a:extLst>
                    <a:ext uri="{9D8B030D-6E8A-4147-A177-3AD203B41FA5}">
                      <a16:colId xmlns:a16="http://schemas.microsoft.com/office/drawing/2014/main" val="1061509437"/>
                    </a:ext>
                  </a:extLst>
                </a:gridCol>
                <a:gridCol w="1030225">
                  <a:extLst>
                    <a:ext uri="{9D8B030D-6E8A-4147-A177-3AD203B41FA5}">
                      <a16:colId xmlns:a16="http://schemas.microsoft.com/office/drawing/2014/main" val="226026351"/>
                    </a:ext>
                  </a:extLst>
                </a:gridCol>
                <a:gridCol w="1274865">
                  <a:extLst>
                    <a:ext uri="{9D8B030D-6E8A-4147-A177-3AD203B41FA5}">
                      <a16:colId xmlns:a16="http://schemas.microsoft.com/office/drawing/2014/main" val="3818626086"/>
                    </a:ext>
                  </a:extLst>
                </a:gridCol>
              </a:tblGrid>
              <a:tr h="614697">
                <a:tc>
                  <a:txBody>
                    <a:bodyPr/>
                    <a:lstStyle/>
                    <a:p>
                      <a:pPr algn="l"/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0073B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31.12.2022</a:t>
                      </a:r>
                      <a:endParaRPr lang="de-DE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31.12.2023</a:t>
                      </a:r>
                      <a:endParaRPr lang="de-DE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0073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23149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pPr algn="l"/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 smtClean="0">
                          <a:latin typeface="+mn-lt"/>
                        </a:rPr>
                        <a:t>FbW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latin typeface="+mn-lt"/>
                        </a:rPr>
                        <a:t>MAT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latin typeface="+mn-lt"/>
                        </a:rPr>
                        <a:t>Gesamt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 smtClean="0">
                          <a:latin typeface="+mn-lt"/>
                        </a:rPr>
                        <a:t>FbW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latin typeface="+mn-lt"/>
                        </a:rPr>
                        <a:t>MAT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latin typeface="+mn-lt"/>
                        </a:rPr>
                        <a:t>Gesamt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66254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Anzahl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Maßnahmen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75470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Anzahl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Träger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455629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Anzahl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reine 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Einzelmaßnahmen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617684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Anzahl der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reine 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Gruppenmaßnahmen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de-DE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8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9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331640" y="0"/>
            <a:ext cx="7704856" cy="882650"/>
          </a:xfrm>
        </p:spPr>
        <p:txBody>
          <a:bodyPr/>
          <a:lstStyle/>
          <a:p>
            <a:pPr lvl="1" algn="r"/>
            <a:r>
              <a:rPr lang="de-DE" sz="2400" dirty="0" smtClean="0"/>
              <a:t>Rückblick 2023: Teilnehmereintritte SOLL / IST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6</a:t>
            </a:fld>
            <a:endParaRPr lang="de-DE" altLang="de-DE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880649"/>
              </p:ext>
            </p:extLst>
          </p:nvPr>
        </p:nvGraphicFramePr>
        <p:xfrm>
          <a:off x="5113000" y="1309936"/>
          <a:ext cx="36724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fi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448749"/>
              </p:ext>
            </p:extLst>
          </p:nvPr>
        </p:nvGraphicFramePr>
        <p:xfrm>
          <a:off x="341784" y="1855350"/>
          <a:ext cx="4771216" cy="334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396514"/>
              </p:ext>
            </p:extLst>
          </p:nvPr>
        </p:nvGraphicFramePr>
        <p:xfrm>
          <a:off x="3809576" y="1913303"/>
          <a:ext cx="5094312" cy="323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24526"/>
              </p:ext>
            </p:extLst>
          </p:nvPr>
        </p:nvGraphicFramePr>
        <p:xfrm>
          <a:off x="251520" y="1913303"/>
          <a:ext cx="4861480" cy="323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524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882650"/>
          </a:xfrm>
        </p:spPr>
        <p:txBody>
          <a:bodyPr/>
          <a:lstStyle/>
          <a:p>
            <a:pPr algn="r"/>
            <a:r>
              <a:rPr lang="de-DE" sz="2800" dirty="0" smtClean="0"/>
              <a:t>Ausblick 2024: allgemein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7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318356" y="1417674"/>
            <a:ext cx="8856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+mj-lt"/>
              </a:rPr>
              <a:t>der Bundeshaushalt 2024 ist noch nicht beschlossen und damit erfolgt noch keine Verteilung der Haushaltsmittel für das Haushaltsjahr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+mj-lt"/>
              </a:rPr>
              <a:t>es kann von einer Zuteilung Mitte/Ende 1. Quartal 2024 ausgegangen werden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400" dirty="0" smtClean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+mj-lt"/>
              </a:rPr>
              <a:t>freie Verpflichtungsermächtigungen des Vorjahres werden aktuell genutzt</a:t>
            </a:r>
          </a:p>
          <a:p>
            <a:pPr lvl="1"/>
            <a:endParaRPr lang="de-DE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+mj-lt"/>
              </a:rPr>
              <a:t>Weiterbildungsprämie </a:t>
            </a:r>
            <a:r>
              <a:rPr lang="de-DE" sz="2400" dirty="0" smtClean="0">
                <a:latin typeface="+mj-lt"/>
              </a:rPr>
              <a:t>(§87a </a:t>
            </a:r>
            <a:r>
              <a:rPr lang="de-DE" sz="2400" dirty="0" smtClean="0">
                <a:latin typeface="+mj-lt"/>
              </a:rPr>
              <a:t>SGB III) und Bürgergeldbonus      </a:t>
            </a:r>
            <a:r>
              <a:rPr lang="de-DE" sz="2400" dirty="0" smtClean="0">
                <a:latin typeface="+mj-lt"/>
              </a:rPr>
              <a:t>(§16j </a:t>
            </a:r>
            <a:r>
              <a:rPr lang="de-DE" sz="2400" dirty="0" smtClean="0">
                <a:latin typeface="+mj-lt"/>
              </a:rPr>
              <a:t>SGB II) stehen im Rahmen der Einsparungen im Bundeshaushalt zur Diskussion</a:t>
            </a:r>
          </a:p>
          <a:p>
            <a:endParaRPr lang="de-D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4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882650"/>
          </a:xfrm>
        </p:spPr>
        <p:txBody>
          <a:bodyPr/>
          <a:lstStyle/>
          <a:p>
            <a:pPr algn="r"/>
            <a:r>
              <a:rPr lang="de-DE" sz="2800" dirty="0" smtClean="0"/>
              <a:t>Ausblick 2024: allgemein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8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99613" y="2156338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Es kann davon ausgegangen werden, dass die finanziellen Mittel im Eingliederungshaushalt 2024 für den Eigenbetrieb Jobcenter des Landkreises Vorpommern-Rügen nicht über denen des Jahres 2023 liegen werden. </a:t>
            </a:r>
          </a:p>
          <a:p>
            <a:endParaRPr lang="de-DE" sz="2400" dirty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Mit der Haushaltsplanung 2024 des Bundes werden sehr wahrscheinlich eher weniger Mittel im Vergleich zum Haushaltsjahr 2023 zugeteilt. </a:t>
            </a:r>
          </a:p>
          <a:p>
            <a:endParaRPr lang="de-D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44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882650"/>
          </a:xfrm>
        </p:spPr>
        <p:txBody>
          <a:bodyPr/>
          <a:lstStyle/>
          <a:p>
            <a:pPr algn="r"/>
            <a:r>
              <a:rPr lang="de-DE" sz="2800" dirty="0" smtClean="0"/>
              <a:t>Ausblick 2024: Budgetplanung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3ABB-FCE9-4FCD-BB44-FEF0F44B0949}" type="slidenum">
              <a:rPr lang="de-DE" altLang="de-DE" smtClean="0"/>
              <a:pPr/>
              <a:t>9</a:t>
            </a:fld>
            <a:endParaRPr lang="de-DE" altLang="de-DE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06710"/>
            <a:ext cx="1219200" cy="1162050"/>
          </a:xfrm>
          <a:prstGeom prst="rect">
            <a:avLst/>
          </a:prstGeom>
          <a:noFill/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64746"/>
              </p:ext>
            </p:extLst>
          </p:nvPr>
        </p:nvGraphicFramePr>
        <p:xfrm>
          <a:off x="251520" y="1337370"/>
          <a:ext cx="8784975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43557655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10877093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954864925"/>
                    </a:ext>
                  </a:extLst>
                </a:gridCol>
              </a:tblGrid>
              <a:tr h="7474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73B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IST-Werte</a:t>
                      </a:r>
                      <a:r>
                        <a:rPr lang="de-DE" baseline="0" dirty="0" smtClean="0"/>
                        <a:t> 2023 anteilig am </a:t>
                      </a:r>
                      <a:r>
                        <a:rPr lang="de-DE" baseline="0" dirty="0" err="1" smtClean="0"/>
                        <a:t>EgT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pPr algn="r"/>
                      <a:r>
                        <a:rPr lang="de-DE" baseline="0" dirty="0" smtClean="0"/>
                        <a:t>in %</a:t>
                      </a:r>
                      <a:endParaRPr lang="de-DE" dirty="0"/>
                    </a:p>
                  </a:txBody>
                  <a:tcPr>
                    <a:solidFill>
                      <a:srgbClr val="0073B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Planwerte</a:t>
                      </a:r>
                      <a:r>
                        <a:rPr lang="de-DE" baseline="0" dirty="0" smtClean="0"/>
                        <a:t> 2024 anteilig am </a:t>
                      </a:r>
                      <a:r>
                        <a:rPr lang="de-DE" baseline="0" dirty="0" err="1" smtClean="0"/>
                        <a:t>EgT</a:t>
                      </a:r>
                      <a:r>
                        <a:rPr lang="de-DE" baseline="0" dirty="0" smtClean="0"/>
                        <a:t> in %</a:t>
                      </a:r>
                      <a:endParaRPr lang="de-DE" dirty="0"/>
                    </a:p>
                  </a:txBody>
                  <a:tcPr>
                    <a:solidFill>
                      <a:srgbClr val="007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829999"/>
                  </a:ext>
                </a:extLst>
              </a:tr>
              <a:tr h="303114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Ausgabemittel</a:t>
                      </a:r>
                      <a:r>
                        <a:rPr lang="de-DE" sz="1600" b="1" baseline="0" dirty="0" smtClean="0"/>
                        <a:t> gesamt</a:t>
                      </a:r>
                      <a:endParaRPr lang="de-DE" sz="16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100,0</a:t>
                      </a:r>
                      <a:endParaRPr lang="de-DE" sz="16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100,0</a:t>
                      </a:r>
                      <a:endParaRPr lang="de-DE" sz="16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30113"/>
                  </a:ext>
                </a:extLst>
              </a:tr>
              <a:tr h="30311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Förderung der beruflichen Weiterbildung (FbW)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11,4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15,0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76492"/>
                  </a:ext>
                </a:extLst>
              </a:tr>
              <a:tr h="30311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Eingliederungszuschüsse (EGZ)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9,1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11,0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71170"/>
                  </a:ext>
                </a:extLst>
              </a:tr>
              <a:tr h="30311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Aktivierung und berufliche</a:t>
                      </a:r>
                      <a:r>
                        <a:rPr lang="de-DE" sz="1400" baseline="0" dirty="0" smtClean="0"/>
                        <a:t> Eingliederung (</a:t>
                      </a:r>
                      <a:r>
                        <a:rPr lang="de-DE" sz="1400" baseline="0" dirty="0" err="1" smtClean="0"/>
                        <a:t>MAbE</a:t>
                      </a:r>
                      <a:r>
                        <a:rPr lang="de-DE" sz="1400" baseline="0" dirty="0" smtClean="0"/>
                        <a:t>)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29,8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32,0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24642"/>
                  </a:ext>
                </a:extLst>
              </a:tr>
              <a:tr h="30311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Förderung</a:t>
                      </a:r>
                      <a:r>
                        <a:rPr lang="de-DE" sz="1400" baseline="0" dirty="0" smtClean="0"/>
                        <a:t> aus dem Vermittlungsbudget (VB)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2,7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2,5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062"/>
                  </a:ext>
                </a:extLst>
              </a:tr>
              <a:tr h="2708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§ 16e SGB II – Eingliederung von Langzeitarbeitslosen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0,9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1,0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21852"/>
                  </a:ext>
                </a:extLst>
              </a:tr>
              <a:tr h="2989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§ 16i SGB II –</a:t>
                      </a:r>
                      <a:r>
                        <a:rPr lang="de-DE" sz="1400" baseline="0" dirty="0" smtClean="0"/>
                        <a:t> Teilhabe am Arbeitsmarkt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21,2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16,2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96276"/>
                  </a:ext>
                </a:extLst>
              </a:tr>
              <a:tr h="2989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Freie Förderung (FF)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1,7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1,0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622066"/>
                  </a:ext>
                </a:extLst>
              </a:tr>
              <a:tr h="2989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Arbeitsgelegenheit (AGH)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11,7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10,0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17845"/>
                  </a:ext>
                </a:extLst>
              </a:tr>
              <a:tr h="2989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Berufsausbildung in außerbetriebliche Einrichtungen (</a:t>
                      </a:r>
                      <a:r>
                        <a:rPr lang="de-DE" sz="1400" dirty="0" err="1" smtClean="0"/>
                        <a:t>BaE</a:t>
                      </a:r>
                      <a:r>
                        <a:rPr lang="de-DE" sz="1400" dirty="0" smtClean="0"/>
                        <a:t>)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2,7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2,5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443298"/>
                  </a:ext>
                </a:extLst>
              </a:tr>
              <a:tr h="2989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Assistierte Ausbildung/Ausbildungsbegleitende</a:t>
                      </a:r>
                      <a:r>
                        <a:rPr lang="de-DE" sz="1400" baseline="0" dirty="0" smtClean="0"/>
                        <a:t> Hilfen (</a:t>
                      </a:r>
                      <a:r>
                        <a:rPr lang="de-DE" sz="1400" baseline="0" dirty="0" err="1" smtClean="0"/>
                        <a:t>abH</a:t>
                      </a:r>
                      <a:r>
                        <a:rPr lang="de-DE" sz="1400" baseline="0" dirty="0" smtClean="0"/>
                        <a:t>)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0,3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0,3</a:t>
                      </a:r>
                      <a:endParaRPr lang="de-DE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160637"/>
                  </a:ext>
                </a:extLst>
              </a:tr>
              <a:tr h="2989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Reha – Teilnahmekosten</a:t>
                      </a:r>
                      <a:r>
                        <a:rPr lang="de-DE" sz="1400" baseline="0" dirty="0" smtClean="0"/>
                        <a:t> (Pflicht und Ermessen)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8,5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8,5</a:t>
                      </a:r>
                      <a:endParaRPr lang="de-DE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88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4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PowerPoint">
  <a:themeElements>
    <a:clrScheme name="LKVR2012PP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CCA3D"/>
      </a:accent1>
      <a:accent2>
        <a:srgbClr val="6BAC37"/>
      </a:accent2>
      <a:accent3>
        <a:srgbClr val="FFFFFF"/>
      </a:accent3>
      <a:accent4>
        <a:srgbClr val="000000"/>
      </a:accent4>
      <a:accent5>
        <a:srgbClr val="CBE1AF"/>
      </a:accent5>
      <a:accent6>
        <a:srgbClr val="609B31"/>
      </a:accent6>
      <a:hlink>
        <a:srgbClr val="4D6368"/>
      </a:hlink>
      <a:folHlink>
        <a:srgbClr val="93A5AA"/>
      </a:folHlink>
    </a:clrScheme>
    <a:fontScheme name="LKVR2012PP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KVR2012PP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CCA3D"/>
        </a:accent1>
        <a:accent2>
          <a:srgbClr val="6BAC37"/>
        </a:accent2>
        <a:accent3>
          <a:srgbClr val="FFFFFF"/>
        </a:accent3>
        <a:accent4>
          <a:srgbClr val="000000"/>
        </a:accent4>
        <a:accent5>
          <a:srgbClr val="CBE1AF"/>
        </a:accent5>
        <a:accent6>
          <a:srgbClr val="609B31"/>
        </a:accent6>
        <a:hlink>
          <a:srgbClr val="4D6368"/>
        </a:hlink>
        <a:folHlink>
          <a:srgbClr val="93A5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555</Words>
  <Application>Microsoft Office PowerPoint</Application>
  <PresentationFormat>Bildschirmpräsentation (4:3)</PresentationFormat>
  <Paragraphs>178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Vorlage PowerPoint</vt:lpstr>
      <vt:lpstr>Fachtagung  „Berufliche Orientierung“  19. Januar 2024 </vt:lpstr>
      <vt:lpstr> </vt:lpstr>
      <vt:lpstr>Rückblick 2023</vt:lpstr>
      <vt:lpstr>Rückblick 2023: Finanzen</vt:lpstr>
      <vt:lpstr>Rückblick 2023: Anzahl Maßnahmen</vt:lpstr>
      <vt:lpstr>Rückblick 2023: Teilnehmereintritte SOLL / IST</vt:lpstr>
      <vt:lpstr>Ausblick 2024: allgemein</vt:lpstr>
      <vt:lpstr>Ausblick 2024: allgemein</vt:lpstr>
      <vt:lpstr>Ausblick 2024: Budgetplanung</vt:lpstr>
      <vt:lpstr>Ausblick 2024: Schwerpunkte</vt:lpstr>
      <vt:lpstr>Willkommen in 2024!</vt:lpstr>
    </vt:vector>
  </TitlesOfParts>
  <Company>LK Vorpommern - Rügen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Gräber Axel</dc:creator>
  <cp:lastModifiedBy>Kaufhold Svenja</cp:lastModifiedBy>
  <cp:revision>421</cp:revision>
  <cp:lastPrinted>2024-01-02T10:02:25Z</cp:lastPrinted>
  <dcterms:created xsi:type="dcterms:W3CDTF">2018-06-28T16:50:07Z</dcterms:created>
  <dcterms:modified xsi:type="dcterms:W3CDTF">2024-01-11T07:24:30Z</dcterms:modified>
</cp:coreProperties>
</file>